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73" r:id="rId6"/>
    <p:sldId id="274" r:id="rId7"/>
    <p:sldId id="279" r:id="rId8"/>
    <p:sldId id="375" r:id="rId9"/>
    <p:sldId id="280" r:id="rId10"/>
    <p:sldId id="368" r:id="rId11"/>
    <p:sldId id="369" r:id="rId12"/>
    <p:sldId id="382" r:id="rId13"/>
    <p:sldId id="376" r:id="rId14"/>
    <p:sldId id="381" r:id="rId15"/>
    <p:sldId id="379" r:id="rId16"/>
    <p:sldId id="373" r:id="rId17"/>
    <p:sldId id="377" r:id="rId18"/>
    <p:sldId id="371" r:id="rId19"/>
    <p:sldId id="372" r:id="rId20"/>
    <p:sldId id="380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15ADC-60AB-451B-BF32-E78FE7C739F8}" v="12" dt="2020-02-07T04:51:24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16" autoAdjust="0"/>
  </p:normalViewPr>
  <p:slideViewPr>
    <p:cSldViewPr snapToGrid="0">
      <p:cViewPr varScale="1">
        <p:scale>
          <a:sx n="60" d="100"/>
          <a:sy n="60" d="100"/>
        </p:scale>
        <p:origin x="15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889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8D2-9B68-448E-9887-8779D19C8A35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0FF3-EE8E-4E2E-8269-2E19A32843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106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6030776" cy="3908614"/>
          </a:xfrm>
        </p:spPr>
        <p:txBody>
          <a:bodyPr/>
          <a:lstStyle/>
          <a:p>
            <a:endParaRPr lang="en-NZ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652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000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5759" y="4777194"/>
            <a:ext cx="5953125" cy="3908614"/>
          </a:xfrm>
        </p:spPr>
        <p:txBody>
          <a:bodyPr/>
          <a:lstStyle/>
          <a:p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0518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5760" y="4777194"/>
            <a:ext cx="6009640" cy="3908614"/>
          </a:xfrm>
        </p:spPr>
        <p:txBody>
          <a:bodyPr/>
          <a:lstStyle/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9290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endParaRPr lang="en-NZ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321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897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920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695633" cy="3908614"/>
          </a:xfrm>
        </p:spPr>
        <p:txBody>
          <a:bodyPr/>
          <a:lstStyle/>
          <a:p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383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9857" y="4777194"/>
            <a:ext cx="5885543" cy="3908614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686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066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5"/>
            <a:ext cx="6011182" cy="4042241"/>
          </a:xfrm>
        </p:spPr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849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841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4487668"/>
          </a:xfrm>
        </p:spPr>
        <p:txBody>
          <a:bodyPr/>
          <a:lstStyle/>
          <a:p>
            <a:endParaRPr lang="en-NZ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017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endParaRPr lang="en-NZ" sz="20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120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499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00148" cy="3908614"/>
          </a:xfrm>
        </p:spPr>
        <p:txBody>
          <a:bodyPr/>
          <a:lstStyle/>
          <a:p>
            <a:endParaRPr lang="en-NZ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270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N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0FF3-EE8E-4E2E-8269-2E19A32843A3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96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229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799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496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841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202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45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94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285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02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262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889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E5E6-FB71-4C89-8BFF-1709C3CEC48B}" type="datetimeFigureOut">
              <a:rPr lang="en-NZ" smtClean="0"/>
              <a:t>10/02/2020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83DD3-2DEA-44A9-B7F9-7B858B7DA55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827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098" y="2592614"/>
            <a:ext cx="9144000" cy="3467100"/>
          </a:xfrm>
        </p:spPr>
        <p:txBody>
          <a:bodyPr>
            <a:normAutofit fontScale="90000"/>
          </a:bodyPr>
          <a:lstStyle/>
          <a:p>
            <a:br>
              <a:rPr lang="en-NZ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</a:br>
            <a:br>
              <a:rPr lang="en-NZ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</a:br>
            <a:r>
              <a:rPr lang="en-NZ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PEPANZ UPDATE TO CHRISTCHURCH BUSINESS CLUB</a:t>
            </a:r>
            <a:br>
              <a:rPr lang="en-NZ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</a:br>
            <a:br>
              <a:rPr lang="en-NZ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</a:br>
            <a:r>
              <a:rPr lang="en-N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lanOT-Black" panose="02000503040000020004" pitchFamily="50" charset="0"/>
              </a:rPr>
              <a:t>The future of oil and gas in New Zealand</a:t>
            </a:r>
            <a:br>
              <a:rPr lang="en-NZ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</a:br>
            <a:r>
              <a:rPr lang="en-NZ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lanOT-Black" panose="02000503040000020004" pitchFamily="50" charset="0"/>
              </a:rPr>
              <a:t>.</a:t>
            </a:r>
            <a:br>
              <a:rPr lang="en-NZ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</a:br>
            <a:b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</a:br>
            <a:endParaRPr lang="en-NZ" sz="4800" b="1" dirty="0">
              <a:solidFill>
                <a:schemeClr val="tx1">
                  <a:lumMod val="75000"/>
                  <a:lumOff val="25000"/>
                </a:schemeClr>
              </a:solidFill>
              <a:latin typeface="ClanOT-Black" panose="0200050304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1697"/>
            <a:ext cx="9144000" cy="1444886"/>
          </a:xfrm>
        </p:spPr>
        <p:txBody>
          <a:bodyPr>
            <a:normAutofit fontScale="85000" lnSpcReduction="20000"/>
          </a:bodyPr>
          <a:lstStyle/>
          <a:p>
            <a:pPr algn="r"/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NZ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February 2020</a:t>
            </a:r>
          </a:p>
          <a:p>
            <a:pPr algn="r"/>
            <a:r>
              <a:rPr lang="en-NZ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Carnegie</a:t>
            </a:r>
          </a:p>
          <a:p>
            <a:pPr algn="r"/>
            <a:r>
              <a:rPr lang="en-NZ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CEO, PEPANZ</a:t>
            </a:r>
          </a:p>
          <a:p>
            <a:pPr algn="r"/>
            <a:endParaRPr lang="en-NZ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2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8177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Gas prices and hydrology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9144000" cy="3281144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9EC26-43D7-4750-985B-E7ADE8EB3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1" y="1763486"/>
            <a:ext cx="4937760" cy="4029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E9C20-563B-4F60-BBA5-9C953888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562" y="1197831"/>
            <a:ext cx="4060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800" b="1" dirty="0">
                <a:latin typeface="Arial Narrow" charset="0"/>
                <a:cs typeface="Arial Narrow" charset="0"/>
              </a:rPr>
              <a:t>Pohokura dispatch</a:t>
            </a:r>
            <a:br>
              <a:rPr lang="en-NZ" sz="1800" b="1" dirty="0">
                <a:latin typeface="Arial Narrow" charset="0"/>
                <a:cs typeface="Arial Narrow" charset="0"/>
              </a:rPr>
            </a:br>
            <a:r>
              <a:rPr lang="en-NZ" sz="1000" dirty="0">
                <a:latin typeface="Arial Narrow" charset="0"/>
                <a:cs typeface="Arial Narrow" charset="0"/>
              </a:rPr>
              <a:t>Daily, 2018-19</a:t>
            </a:r>
            <a:endParaRPr lang="en-NZ" sz="1000" b="1" dirty="0">
              <a:latin typeface="Arial Narrow" charset="0"/>
              <a:cs typeface="Arial Narrow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DF2848-A7EF-4DCB-95EB-726EF86F0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851" y="1763485"/>
            <a:ext cx="4779876" cy="4075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73BEAF-BFD1-4129-962F-F3AE3F7C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586" y="1182595"/>
            <a:ext cx="4060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800" b="1" dirty="0">
                <a:latin typeface="Arial Narrow" charset="0"/>
                <a:cs typeface="Arial Narrow" charset="0"/>
              </a:rPr>
              <a:t>Pohokura dispatch vs NZ hydro storage</a:t>
            </a:r>
            <a:br>
              <a:rPr lang="en-NZ" sz="1800" b="1" dirty="0">
                <a:latin typeface="Arial Narrow" charset="0"/>
                <a:cs typeface="Arial Narrow" charset="0"/>
              </a:rPr>
            </a:br>
            <a:r>
              <a:rPr lang="en-NZ" sz="1000" dirty="0">
                <a:latin typeface="Arial Narrow" charset="0"/>
                <a:cs typeface="Arial Narrow" charset="0"/>
              </a:rPr>
              <a:t>Daily, 2018-19</a:t>
            </a:r>
            <a:endParaRPr lang="en-NZ" sz="1000" b="1" dirty="0">
              <a:latin typeface="Arial Narrow" charset="0"/>
              <a:cs typeface="Arial Narrow" charset="0"/>
            </a:endParaRPr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5DA4E52D-0454-4806-80D8-3EF5AD69DB02}"/>
              </a:ext>
            </a:extLst>
          </p:cNvPr>
          <p:cNvSpPr/>
          <p:nvPr/>
        </p:nvSpPr>
        <p:spPr>
          <a:xfrm>
            <a:off x="7467426" y="2628583"/>
            <a:ext cx="1101812" cy="1681268"/>
          </a:xfrm>
          <a:custGeom>
            <a:avLst/>
            <a:gdLst>
              <a:gd name="connsiteX0" fmla="*/ 0 w 2208245"/>
              <a:gd name="connsiteY0" fmla="*/ 324806 h 649612"/>
              <a:gd name="connsiteX1" fmla="*/ 1104123 w 2208245"/>
              <a:gd name="connsiteY1" fmla="*/ 0 h 649612"/>
              <a:gd name="connsiteX2" fmla="*/ 2208246 w 2208245"/>
              <a:gd name="connsiteY2" fmla="*/ 324806 h 649612"/>
              <a:gd name="connsiteX3" fmla="*/ 1104123 w 2208245"/>
              <a:gd name="connsiteY3" fmla="*/ 649612 h 649612"/>
              <a:gd name="connsiteX4" fmla="*/ 0 w 2208245"/>
              <a:gd name="connsiteY4" fmla="*/ 324806 h 649612"/>
              <a:gd name="connsiteX0" fmla="*/ 1104123 w 2208246"/>
              <a:gd name="connsiteY0" fmla="*/ 0 h 649612"/>
              <a:gd name="connsiteX1" fmla="*/ 2208246 w 2208246"/>
              <a:gd name="connsiteY1" fmla="*/ 324806 h 649612"/>
              <a:gd name="connsiteX2" fmla="*/ 1104123 w 2208246"/>
              <a:gd name="connsiteY2" fmla="*/ 649612 h 649612"/>
              <a:gd name="connsiteX3" fmla="*/ 0 w 2208246"/>
              <a:gd name="connsiteY3" fmla="*/ 324806 h 649612"/>
              <a:gd name="connsiteX4" fmla="*/ 1195563 w 2208246"/>
              <a:gd name="connsiteY4" fmla="*/ 91440 h 64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246" h="649612">
                <a:moveTo>
                  <a:pt x="1104123" y="0"/>
                </a:moveTo>
                <a:cubicBezTo>
                  <a:pt x="1713913" y="0"/>
                  <a:pt x="2208246" y="145421"/>
                  <a:pt x="2208246" y="324806"/>
                </a:cubicBezTo>
                <a:cubicBezTo>
                  <a:pt x="2208246" y="504191"/>
                  <a:pt x="1713913" y="649612"/>
                  <a:pt x="1104123" y="649612"/>
                </a:cubicBezTo>
                <a:cubicBezTo>
                  <a:pt x="494333" y="649612"/>
                  <a:pt x="0" y="504191"/>
                  <a:pt x="0" y="324806"/>
                </a:cubicBezTo>
                <a:cubicBezTo>
                  <a:pt x="0" y="145421"/>
                  <a:pt x="494333" y="0"/>
                  <a:pt x="1195563" y="91440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7FDBE-A0DC-4219-AD70-4D83F0DB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003" y="5824239"/>
            <a:ext cx="406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400" dirty="0">
                <a:latin typeface="Arial Narrow" charset="0"/>
                <a:cs typeface="Arial Narrow" charset="0"/>
              </a:rPr>
              <a:t>Source: John Kidd, </a:t>
            </a:r>
            <a:r>
              <a:rPr lang="en-NZ" sz="1400" dirty="0" err="1">
                <a:latin typeface="Arial Narrow" charset="0"/>
                <a:cs typeface="Arial Narrow" charset="0"/>
              </a:rPr>
              <a:t>Enerlytica</a:t>
            </a:r>
            <a:endParaRPr lang="en-NZ" sz="1400" b="1" dirty="0"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2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677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Gas prices and electricity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9144000" cy="3281144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31D93-7E53-4C38-B1BC-B67EF49DE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8" y="1694370"/>
            <a:ext cx="4904176" cy="4117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41DE39-2016-43B7-87EE-252D69B6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462" y="1077467"/>
            <a:ext cx="4060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800" b="1" dirty="0">
                <a:latin typeface="Arial Narrow" charset="0"/>
                <a:cs typeface="Arial Narrow" charset="0"/>
              </a:rPr>
              <a:t>Pohokura dispatch vs spot gas price</a:t>
            </a:r>
            <a:br>
              <a:rPr lang="en-NZ" sz="1800" b="1" dirty="0">
                <a:latin typeface="Arial Narrow" charset="0"/>
                <a:cs typeface="Arial Narrow" charset="0"/>
              </a:rPr>
            </a:br>
            <a:r>
              <a:rPr lang="en-NZ" sz="1000" dirty="0">
                <a:latin typeface="Arial Narrow" charset="0"/>
                <a:cs typeface="Arial Narrow" charset="0"/>
              </a:rPr>
              <a:t>Daily, 2018-19</a:t>
            </a:r>
            <a:endParaRPr lang="en-NZ" sz="1000" b="1" dirty="0">
              <a:latin typeface="Arial Narrow" charset="0"/>
              <a:cs typeface="Arial Narrow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6077CE-8736-4AF1-8269-90F366B1F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824" y="1683857"/>
            <a:ext cx="4904176" cy="41176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67C65B-5072-4843-8875-48ED2CEB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258" y="1146275"/>
            <a:ext cx="4060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800" b="1" dirty="0">
                <a:latin typeface="Arial Narrow" charset="0"/>
                <a:cs typeface="Arial Narrow" charset="0"/>
              </a:rPr>
              <a:t>Spot gas vs spot electricity</a:t>
            </a:r>
            <a:br>
              <a:rPr lang="en-NZ" sz="1800" b="1" dirty="0">
                <a:latin typeface="Arial Narrow" charset="0"/>
                <a:cs typeface="Arial Narrow" charset="0"/>
              </a:rPr>
            </a:br>
            <a:r>
              <a:rPr lang="en-NZ" sz="1000" dirty="0">
                <a:latin typeface="Arial Narrow" charset="0"/>
                <a:cs typeface="Arial Narrow" charset="0"/>
              </a:rPr>
              <a:t>Monthly, 2018-19</a:t>
            </a:r>
            <a:endParaRPr lang="en-NZ" sz="1000" b="1" dirty="0">
              <a:latin typeface="Arial Narrow" charset="0"/>
              <a:cs typeface="Arial Narrow" charset="0"/>
            </a:endParaRPr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id="{5FFB16E9-89A2-4E1E-B8A4-4C965B124ED6}"/>
              </a:ext>
            </a:extLst>
          </p:cNvPr>
          <p:cNvSpPr/>
          <p:nvPr/>
        </p:nvSpPr>
        <p:spPr>
          <a:xfrm>
            <a:off x="2024744" y="2462349"/>
            <a:ext cx="1352006" cy="2246811"/>
          </a:xfrm>
          <a:custGeom>
            <a:avLst/>
            <a:gdLst>
              <a:gd name="connsiteX0" fmla="*/ 0 w 2208245"/>
              <a:gd name="connsiteY0" fmla="*/ 324806 h 649612"/>
              <a:gd name="connsiteX1" fmla="*/ 1104123 w 2208245"/>
              <a:gd name="connsiteY1" fmla="*/ 0 h 649612"/>
              <a:gd name="connsiteX2" fmla="*/ 2208246 w 2208245"/>
              <a:gd name="connsiteY2" fmla="*/ 324806 h 649612"/>
              <a:gd name="connsiteX3" fmla="*/ 1104123 w 2208245"/>
              <a:gd name="connsiteY3" fmla="*/ 649612 h 649612"/>
              <a:gd name="connsiteX4" fmla="*/ 0 w 2208245"/>
              <a:gd name="connsiteY4" fmla="*/ 324806 h 649612"/>
              <a:gd name="connsiteX0" fmla="*/ 1104123 w 2208246"/>
              <a:gd name="connsiteY0" fmla="*/ 0 h 649612"/>
              <a:gd name="connsiteX1" fmla="*/ 2208246 w 2208246"/>
              <a:gd name="connsiteY1" fmla="*/ 324806 h 649612"/>
              <a:gd name="connsiteX2" fmla="*/ 1104123 w 2208246"/>
              <a:gd name="connsiteY2" fmla="*/ 649612 h 649612"/>
              <a:gd name="connsiteX3" fmla="*/ 0 w 2208246"/>
              <a:gd name="connsiteY3" fmla="*/ 324806 h 649612"/>
              <a:gd name="connsiteX4" fmla="*/ 1195563 w 2208246"/>
              <a:gd name="connsiteY4" fmla="*/ 91440 h 64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8246" h="649612">
                <a:moveTo>
                  <a:pt x="1104123" y="0"/>
                </a:moveTo>
                <a:cubicBezTo>
                  <a:pt x="1713913" y="0"/>
                  <a:pt x="2208246" y="145421"/>
                  <a:pt x="2208246" y="324806"/>
                </a:cubicBezTo>
                <a:cubicBezTo>
                  <a:pt x="2208246" y="504191"/>
                  <a:pt x="1713913" y="649612"/>
                  <a:pt x="1104123" y="649612"/>
                </a:cubicBezTo>
                <a:cubicBezTo>
                  <a:pt x="494333" y="649612"/>
                  <a:pt x="0" y="504191"/>
                  <a:pt x="0" y="324806"/>
                </a:cubicBezTo>
                <a:cubicBezTo>
                  <a:pt x="0" y="145421"/>
                  <a:pt x="494333" y="0"/>
                  <a:pt x="1195563" y="91440"/>
                </a:cubicBezTo>
              </a:path>
            </a:pathLst>
          </a:custGeom>
          <a:noFill/>
          <a:ln w="508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3FD0FF-BD15-4DE0-A977-CBA979B2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447" y="5824239"/>
            <a:ext cx="406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400" dirty="0">
                <a:latin typeface="Arial Narrow" charset="0"/>
                <a:cs typeface="Arial Narrow" charset="0"/>
              </a:rPr>
              <a:t>Source: John Kidd, </a:t>
            </a:r>
            <a:r>
              <a:rPr lang="en-NZ" sz="1400" dirty="0" err="1">
                <a:latin typeface="Arial Narrow" charset="0"/>
                <a:cs typeface="Arial Narrow" charset="0"/>
              </a:rPr>
              <a:t>Enerlytica</a:t>
            </a:r>
            <a:endParaRPr lang="en-NZ" sz="1400" b="1" dirty="0"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1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962" y="332855"/>
            <a:ext cx="8458200" cy="892711"/>
          </a:xfrm>
        </p:spPr>
        <p:txBody>
          <a:bodyPr>
            <a:normAutofit fontScale="90000"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Are we sleepwalking to gas imports?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9144000" cy="3281144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E6AEF-2E2D-481B-B64A-4C000EC31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58" y="1558421"/>
            <a:ext cx="8840157" cy="2281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0599F-55E6-4636-BC81-FC33C8B2F92E}"/>
              </a:ext>
            </a:extLst>
          </p:cNvPr>
          <p:cNvSpPr txBox="1"/>
          <p:nvPr/>
        </p:nvSpPr>
        <p:spPr>
          <a:xfrm>
            <a:off x="3928374" y="109638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Domestic gas production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22BFF4-46F1-4440-B22F-E67D7F975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358" y="4198189"/>
            <a:ext cx="8840158" cy="2399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1D4394-01B2-4D20-AA20-0626364370DD}"/>
              </a:ext>
            </a:extLst>
          </p:cNvPr>
          <p:cNvSpPr txBox="1"/>
          <p:nvPr/>
        </p:nvSpPr>
        <p:spPr>
          <a:xfrm>
            <a:off x="4535278" y="3829958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Fuel imports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99D68D-A04C-4163-A520-AC6DA58DD3CB}"/>
              </a:ext>
            </a:extLst>
          </p:cNvPr>
          <p:cNvSpPr/>
          <p:nvPr/>
        </p:nvSpPr>
        <p:spPr>
          <a:xfrm>
            <a:off x="8593742" y="1770801"/>
            <a:ext cx="1661612" cy="1738545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33A498-8955-478C-98D3-BFC547911C9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8164286" y="3509346"/>
            <a:ext cx="1260262" cy="143379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8A2B67F-084B-47B5-87D3-9244F7631926}"/>
              </a:ext>
            </a:extLst>
          </p:cNvPr>
          <p:cNvSpPr/>
          <p:nvPr/>
        </p:nvSpPr>
        <p:spPr>
          <a:xfrm>
            <a:off x="7349201" y="4943140"/>
            <a:ext cx="1432774" cy="571822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9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744650"/>
            <a:ext cx="5054599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Great South Basin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401" y="1939433"/>
            <a:ext cx="4572000" cy="3281144"/>
          </a:xfrm>
        </p:spPr>
        <p:txBody>
          <a:bodyPr>
            <a:normAutofit fontScale="92500"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OMV are currently drilling in Great South Basin 160km southeast from Dunedin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Odds are roughly one in six of a commercial discovery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be natural gas and/or oil; used domestically or exported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B32EADC-26FD-414C-B8B6-1199EDC571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6471" r="17712" b="7451"/>
          <a:stretch/>
        </p:blipFill>
        <p:spPr>
          <a:xfrm>
            <a:off x="6578600" y="0"/>
            <a:ext cx="5613399" cy="68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4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744650"/>
            <a:ext cx="5054599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Wherry prospect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401" y="1939433"/>
            <a:ext cx="4572000" cy="3281144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Beach Energy committed to drilling a well by October 2021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100km from Oamaru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Five offshore Canterbury wells have been drilled since 1970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7200837-2D60-4A34-8F05-8A3A342AED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9"/>
          <a:stretch/>
        </p:blipFill>
        <p:spPr>
          <a:xfrm>
            <a:off x="6286500" y="0"/>
            <a:ext cx="590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937944"/>
            <a:ext cx="8001000" cy="892711"/>
          </a:xfrm>
        </p:spPr>
        <p:txBody>
          <a:bodyPr>
            <a:normAutofit fontScale="90000"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What could a big discovery be worth?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92556"/>
            <a:ext cx="7200899" cy="3344644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on Barque prospect near Oamaru: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N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$32 billion in Crown royalties over 30 years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333333"/>
                </a:solidFill>
                <a:latin typeface="Open Sans" panose="020B0606030504020204"/>
              </a:rPr>
              <a:t>Could generate $450 million per year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rgbClr val="333333"/>
                </a:solidFill>
                <a:latin typeface="Open Sans" panose="020B0606030504020204"/>
              </a:rPr>
              <a:t>Construction alone could create 5700 jobs and $7.1 billion to GDP</a:t>
            </a: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5820F55A-2645-460C-B29C-1EEDFBA53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r="12589"/>
          <a:stretch/>
        </p:blipFill>
        <p:spPr>
          <a:xfrm>
            <a:off x="8953500" y="1714500"/>
            <a:ext cx="29718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7850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Closing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9144000" cy="3281144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exploration around the South Island (and Taranaki) is high stakes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could be transformational for New Zealand’s economy and help the world lower emissions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new developments will mean higher energy prices and likely imported LNG</a:t>
            </a:r>
            <a:endParaRPr lang="en-NZ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i="1" dirty="0">
                <a:latin typeface="Open Sans" panose="020B0606030504020204"/>
              </a:rPr>
              <a:t>With Government and community support, we can deliver major economic, environmental and social benefits for New Zealand</a:t>
            </a:r>
            <a:endParaRPr lang="en-NZ" sz="2200" i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1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AB70E16-5AF0-4A2C-8D9A-0B02CBC00462}"/>
              </a:ext>
            </a:extLst>
          </p:cNvPr>
          <p:cNvSpPr txBox="1">
            <a:spLocks/>
          </p:cNvSpPr>
          <p:nvPr/>
        </p:nvSpPr>
        <p:spPr>
          <a:xfrm>
            <a:off x="1894896" y="4429919"/>
            <a:ext cx="8284642" cy="801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A98CEB4-67B0-4E0D-B5CF-545499037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212582"/>
          </a:xfrm>
        </p:spPr>
        <p:txBody>
          <a:bodyPr>
            <a:normAutofit/>
          </a:bodyPr>
          <a:lstStyle/>
          <a:p>
            <a:r>
              <a:rPr lang="en-NZ" sz="5400" b="1" dirty="0"/>
              <a:t>Thank you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7AF550C-1C90-45F5-94DB-68884BD5C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6709"/>
            <a:ext cx="9144000" cy="1104217"/>
          </a:xfrm>
        </p:spPr>
        <p:txBody>
          <a:bodyPr/>
          <a:lstStyle/>
          <a:p>
            <a:r>
              <a:rPr lang="en-GB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John Carnegie</a:t>
            </a:r>
          </a:p>
          <a:p>
            <a:r>
              <a:rPr lang="en-GB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john@pepanz.com</a:t>
            </a:r>
          </a:p>
          <a:p>
            <a:endParaRPr lang="en-N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6D291-82E5-4198-BB75-8A85DE831469}"/>
              </a:ext>
            </a:extLst>
          </p:cNvPr>
          <p:cNvSpPr/>
          <p:nvPr/>
        </p:nvSpPr>
        <p:spPr>
          <a:xfrm>
            <a:off x="4029679" y="4178323"/>
            <a:ext cx="392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Twitter @JohnCarnegie7 @PEPANZ1</a:t>
            </a:r>
          </a:p>
        </p:txBody>
      </p:sp>
    </p:spTree>
    <p:extLst>
      <p:ext uri="{BB962C8B-B14F-4D97-AF65-F5344CB8AC3E}">
        <p14:creationId xmlns:p14="http://schemas.microsoft.com/office/powerpoint/2010/main" val="10807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7850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Importance to New Zealand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8966200" cy="3027193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 and gas provide </a:t>
            </a:r>
            <a:r>
              <a:rPr lang="en-NZ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54%</a:t>
            </a: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New Zealand’s energy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Contribute $2.5 billion to the economy per year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$500m per year to Crown in taxes &amp; royalties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11,000 jobs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sunset over a body of water&#10;&#10;Description automatically generated">
            <a:extLst>
              <a:ext uri="{FF2B5EF4-FFF2-40B4-BE49-F238E27FC236}">
                <a16:creationId xmlns:a16="http://schemas.microsoft.com/office/drawing/2014/main" id="{908CA896-7F5F-437F-958D-F55C26F10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103656"/>
            <a:ext cx="2650596" cy="24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3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7850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Natural gas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7505700" cy="3281144"/>
          </a:xfrm>
        </p:spPr>
        <p:txBody>
          <a:bodyPr>
            <a:normAutofit fontScale="92500"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21% of New Zealand’s total energy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Around half used for methanol (exported) and fertiliser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12% of electricity – a crucial back-up to renewables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Widely used by industry: dairy plants, timber etc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400,000 domestic users of gas or LPG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Image result for natural gas nz">
            <a:extLst>
              <a:ext uri="{FF2B5EF4-FFF2-40B4-BE49-F238E27FC236}">
                <a16:creationId xmlns:a16="http://schemas.microsoft.com/office/drawing/2014/main" id="{57380E65-D250-49FD-8D7A-10FE59173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30943"/>
          <a:stretch/>
        </p:blipFill>
        <p:spPr bwMode="auto">
          <a:xfrm>
            <a:off x="8902700" y="2103655"/>
            <a:ext cx="2933700" cy="27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5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7850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New Zealand’s oil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6743700" cy="3281144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quality - nearly all exported overseas for processing into petrol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Cannot generally be processed at Marsden Point refinery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Earns around $1 billion per year in exports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partial ‘natural hedge’ to our oil imports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703A1114-CB07-4E17-A806-DDA88597B9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6070" r="28731" b="24920"/>
          <a:stretch/>
        </p:blipFill>
        <p:spPr>
          <a:xfrm>
            <a:off x="8407400" y="2103656"/>
            <a:ext cx="3289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3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7850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What about climate change?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2629"/>
            <a:ext cx="7531100" cy="3637470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The world must lower emissions and we are part of the solution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An enormous challenge to do this while providing enough energy for 9 billion people by 2040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Renewables are growing but only 5% of global supply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We will still use oil and gas as we transition to a lower emissions world, so it makes sense to develop local sources rather than importing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F76443-51D6-46CE-9BD3-3C0C7BED9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r="17442"/>
          <a:stretch/>
        </p:blipFill>
        <p:spPr bwMode="auto">
          <a:xfrm>
            <a:off x="9314725" y="2155594"/>
            <a:ext cx="2528749" cy="25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9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7850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Natural gas is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7792182" cy="3357344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45% growth in global demand expected by 2040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Seen as a clean, lower carbon solution by most of the world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Half the emissions of coal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Supports renewable electricity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Exporting natural gas to Asia could be the single biggest contribution New Zealand ever makes to reducing emissions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Image result for natural gas">
            <a:extLst>
              <a:ext uri="{FF2B5EF4-FFF2-40B4-BE49-F238E27FC236}">
                <a16:creationId xmlns:a16="http://schemas.microsoft.com/office/drawing/2014/main" id="{CAF76443-51D6-46CE-9BD3-3C0C7BED9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8739" r="11804" b="6949"/>
          <a:stretch/>
        </p:blipFill>
        <p:spPr bwMode="auto">
          <a:xfrm>
            <a:off x="9316182" y="2070101"/>
            <a:ext cx="2478663" cy="27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5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7850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New exploration ban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7112000" cy="3230344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new exploration permits to be granted beyond onshore Taranaki (85% of current total production is offshore)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Existing permits for production and exploration will be honoured and able to be progressed 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NZIER </a:t>
            </a: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estimates cost at $28 billion </a:t>
            </a: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/>
              </a:rPr>
              <a:t>with </a:t>
            </a:r>
            <a:r>
              <a:rPr lang="en-NZ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/>
              </a:rPr>
              <a:t>‘</a:t>
            </a:r>
            <a:r>
              <a:rPr lang="en-NZ" i="1" dirty="0">
                <a:solidFill>
                  <a:srgbClr val="222222"/>
                </a:solidFill>
                <a:latin typeface="Open Sans" panose="020B0606030504020204"/>
              </a:rPr>
              <a:t>negligible</a:t>
            </a: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/>
              </a:rPr>
              <a:t>’ </a:t>
            </a: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impact on emissions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DCF65F5-3D81-4117-8252-343D9C068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 t="-1" b="14207"/>
          <a:stretch/>
        </p:blipFill>
        <p:spPr>
          <a:xfrm>
            <a:off x="9144000" y="2103656"/>
            <a:ext cx="2792406" cy="283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8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7850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An uncertain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03656"/>
            <a:ext cx="9144000" cy="3281144"/>
          </a:xfrm>
        </p:spPr>
        <p:txBody>
          <a:bodyPr>
            <a:normAutofit fontScale="92500"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existing permits have ‘drill or drop’ commitments in next two years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and electricity prices are tied to gas availability and will begin to rise in next few years (without new discoveries)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years of natural gas supplies left – what comes next?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development focussed on existing Taranaki fields and offshore South Island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NZ" sz="1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9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5337"/>
            <a:ext cx="7620000" cy="892711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anOT-Black" panose="02000503040000020004" pitchFamily="50" charset="0"/>
              </a:rPr>
              <a:t>Drill or drop?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1685"/>
            <a:ext cx="9144000" cy="3713115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</a:rPr>
              <a:t>Hidden in this jargon is a critical risk to our energy security</a:t>
            </a: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227300-7ACD-42B3-8AFE-C15C1398231B}"/>
              </a:ext>
            </a:extLst>
          </p:cNvPr>
          <p:cNvCxnSpPr>
            <a:cxnSpLocks/>
          </p:cNvCxnSpPr>
          <p:nvPr/>
        </p:nvCxnSpPr>
        <p:spPr>
          <a:xfrm flipV="1">
            <a:off x="1979023" y="2103120"/>
            <a:ext cx="0" cy="297180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3530FE-32B6-4593-AC9A-9C329F20B3F0}"/>
              </a:ext>
            </a:extLst>
          </p:cNvPr>
          <p:cNvCxnSpPr>
            <a:cxnSpLocks/>
          </p:cNvCxnSpPr>
          <p:nvPr/>
        </p:nvCxnSpPr>
        <p:spPr>
          <a:xfrm flipV="1">
            <a:off x="1478280" y="4809310"/>
            <a:ext cx="6228806" cy="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5496FC-A985-4BEE-9EBA-77E1BF1EBC1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70855" y="3318818"/>
            <a:ext cx="4060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800" b="1" dirty="0">
                <a:latin typeface="Arial Narrow" charset="0"/>
                <a:cs typeface="Arial Narrow" charset="0"/>
              </a:rPr>
              <a:t>Offshore acreage</a:t>
            </a:r>
            <a:endParaRPr lang="en-NZ" sz="1000" b="1" dirty="0">
              <a:latin typeface="Arial Narrow" charset="0"/>
              <a:cs typeface="Arial Narrow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678FE-79A2-4302-977E-9D2D1E03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845" y="5127719"/>
            <a:ext cx="4147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800" b="1" dirty="0">
                <a:latin typeface="Arial Narrow" charset="0"/>
                <a:cs typeface="Arial Narrow" charset="0"/>
              </a:rPr>
              <a:t>2030</a:t>
            </a:r>
            <a:endParaRPr lang="en-NZ" sz="1000" b="1" dirty="0">
              <a:latin typeface="Arial Narrow" charset="0"/>
              <a:cs typeface="Arial Narrow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6794F-B4A6-4560-94A9-F3FD5500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10" y="2178086"/>
            <a:ext cx="1345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800" b="1" dirty="0">
                <a:latin typeface="Arial Narrow" charset="0"/>
                <a:cs typeface="Arial Narrow" charset="0"/>
                <a:sym typeface="Symbol" panose="05050102010706020507" pitchFamily="18" charset="2"/>
              </a:rPr>
              <a:t> 100,000</a:t>
            </a:r>
            <a:endParaRPr lang="en-NZ" sz="1000" b="1" dirty="0">
              <a:latin typeface="Arial Narrow" charset="0"/>
              <a:cs typeface="Arial Narrow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C7B3A4-F2B1-40BA-BC4B-A10CAC872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44" y="5112878"/>
            <a:ext cx="4147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NZ" sz="1800" b="1" dirty="0">
                <a:latin typeface="Arial Narrow" charset="0"/>
                <a:cs typeface="Arial Narrow" charset="0"/>
              </a:rPr>
              <a:t>Time</a:t>
            </a:r>
            <a:endParaRPr lang="en-NZ" sz="1000" b="1" dirty="0">
              <a:latin typeface="Arial Narrow" charset="0"/>
              <a:cs typeface="Arial Narrow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FB0190-5D7E-45CA-BB74-0DD60A2C38AC}"/>
              </a:ext>
            </a:extLst>
          </p:cNvPr>
          <p:cNvCxnSpPr>
            <a:cxnSpLocks/>
          </p:cNvCxnSpPr>
          <p:nvPr/>
        </p:nvCxnSpPr>
        <p:spPr>
          <a:xfrm>
            <a:off x="2070463" y="2188148"/>
            <a:ext cx="4937760" cy="2545926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0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D70D7942EAE4E9E47959571CFABBF" ma:contentTypeVersion="13" ma:contentTypeDescription="Create a new document." ma:contentTypeScope="" ma:versionID="6ee71fd7b48cc19fa7b115684948c5c7">
  <xsd:schema xmlns:xsd="http://www.w3.org/2001/XMLSchema" xmlns:xs="http://www.w3.org/2001/XMLSchema" xmlns:p="http://schemas.microsoft.com/office/2006/metadata/properties" xmlns:ns2="4bfdec68-9c70-4581-bb08-0f298cf7a853" xmlns:ns3="17b1c177-44ff-4361-9a6c-1dab6d85dd97" targetNamespace="http://schemas.microsoft.com/office/2006/metadata/properties" ma:root="true" ma:fieldsID="1d30dc38278d4b22637d891e0c4e941d" ns2:_="" ns3:_="">
    <xsd:import namespace="4bfdec68-9c70-4581-bb08-0f298cf7a853"/>
    <xsd:import namespace="17b1c177-44ff-4361-9a6c-1dab6d85dd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dec68-9c70-4581-bb08-0f298cf7a8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1c177-44ff-4361-9a6c-1dab6d85d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bfdec68-9c70-4581-bb08-0f298cf7a853">
      <UserInfo>
        <DisplayName>Joshua O'Rourke</DisplayName>
        <AccountId>194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60BF609-11C1-47E5-8E08-C075BD7D4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fdec68-9c70-4581-bb08-0f298cf7a853"/>
    <ds:schemaRef ds:uri="17b1c177-44ff-4361-9a6c-1dab6d85dd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DD170B-0BB2-4301-9267-61D1DA498D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9DE2B9-2479-4BE9-A182-22E66FCD3637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bfdec68-9c70-4581-bb08-0f298cf7a853"/>
    <ds:schemaRef ds:uri="http://purl.org/dc/terms/"/>
    <ds:schemaRef ds:uri="17b1c177-44ff-4361-9a6c-1dab6d85dd9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677</Words>
  <Application>Microsoft Office PowerPoint</Application>
  <PresentationFormat>Widescreen</PresentationFormat>
  <Paragraphs>137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ClanOT-Black</vt:lpstr>
      <vt:lpstr>Courier New</vt:lpstr>
      <vt:lpstr>Open Sans</vt:lpstr>
      <vt:lpstr>Tahoma</vt:lpstr>
      <vt:lpstr>Office Theme</vt:lpstr>
      <vt:lpstr>  PEPANZ UPDATE TO CHRISTCHURCH BUSINESS CLUB  The future of oil and gas in New Zealand .  </vt:lpstr>
      <vt:lpstr>Importance to New Zealand</vt:lpstr>
      <vt:lpstr>Natural gas</vt:lpstr>
      <vt:lpstr>New Zealand’s oil</vt:lpstr>
      <vt:lpstr>What about climate change?</vt:lpstr>
      <vt:lpstr>Natural gas is the future</vt:lpstr>
      <vt:lpstr>New exploration ban</vt:lpstr>
      <vt:lpstr>An uncertain future</vt:lpstr>
      <vt:lpstr>Drill or drop?</vt:lpstr>
      <vt:lpstr>Gas prices and hydrology</vt:lpstr>
      <vt:lpstr>Gas prices and electricity</vt:lpstr>
      <vt:lpstr>Are we sleepwalking to gas imports?</vt:lpstr>
      <vt:lpstr>Great South Basin</vt:lpstr>
      <vt:lpstr>Wherry prospect</vt:lpstr>
      <vt:lpstr>What could a big discovery be worth?</vt:lpstr>
      <vt:lpstr>Closing thoughts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Megan Hodgson</dc:creator>
  <cp:lastModifiedBy>Phil Rennie</cp:lastModifiedBy>
  <cp:revision>25</cp:revision>
  <cp:lastPrinted>2020-02-04T02:03:17Z</cp:lastPrinted>
  <dcterms:created xsi:type="dcterms:W3CDTF">2017-01-30T21:26:02Z</dcterms:created>
  <dcterms:modified xsi:type="dcterms:W3CDTF">2020-02-09T21:07:03Z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0x010100192D70D7942EAE4E9E47959571CFABBF</vt:lpwstr>
  </property>
  <property fmtid="{D5CDD505-2E9C-101B-9397-08002B2CF9AE}" pid="3" name="AuthorIds_UIVersion_10240">
    <vt:lpwstr>117</vt:lpwstr>
  </property>
</Properties>
</file>